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307" r:id="rId4"/>
    <p:sldId id="305" r:id="rId5"/>
    <p:sldId id="308" r:id="rId6"/>
    <p:sldId id="259" r:id="rId7"/>
    <p:sldId id="262" r:id="rId8"/>
    <p:sldId id="265" r:id="rId9"/>
    <p:sldId id="268" r:id="rId10"/>
    <p:sldId id="260" r:id="rId11"/>
    <p:sldId id="263" r:id="rId12"/>
    <p:sldId id="266" r:id="rId13"/>
    <p:sldId id="261" r:id="rId14"/>
    <p:sldId id="264" r:id="rId15"/>
    <p:sldId id="294" r:id="rId16"/>
    <p:sldId id="299" r:id="rId17"/>
    <p:sldId id="286" r:id="rId18"/>
    <p:sldId id="300" r:id="rId19"/>
    <p:sldId id="287" r:id="rId20"/>
    <p:sldId id="301" r:id="rId21"/>
    <p:sldId id="288" r:id="rId22"/>
    <p:sldId id="289" r:id="rId23"/>
    <p:sldId id="304" r:id="rId24"/>
    <p:sldId id="290" r:id="rId25"/>
    <p:sldId id="292" r:id="rId26"/>
    <p:sldId id="291" r:id="rId27"/>
    <p:sldId id="311" r:id="rId28"/>
    <p:sldId id="293" r:id="rId29"/>
    <p:sldId id="295" r:id="rId30"/>
    <p:sldId id="296" r:id="rId31"/>
    <p:sldId id="297" r:id="rId32"/>
    <p:sldId id="302" r:id="rId33"/>
    <p:sldId id="298" r:id="rId34"/>
    <p:sldId id="303" r:id="rId35"/>
    <p:sldId id="269" r:id="rId36"/>
    <p:sldId id="282" r:id="rId37"/>
    <p:sldId id="284" r:id="rId38"/>
    <p:sldId id="276" r:id="rId39"/>
    <p:sldId id="270" r:id="rId40"/>
    <p:sldId id="274" r:id="rId41"/>
    <p:sldId id="278" r:id="rId42"/>
    <p:sldId id="283" r:id="rId43"/>
    <p:sldId id="285" r:id="rId44"/>
    <p:sldId id="277" r:id="rId45"/>
    <p:sldId id="271" r:id="rId46"/>
    <p:sldId id="275" r:id="rId47"/>
    <p:sldId id="279" r:id="rId48"/>
    <p:sldId id="272" r:id="rId49"/>
    <p:sldId id="313" r:id="rId50"/>
    <p:sldId id="316" r:id="rId51"/>
    <p:sldId id="321" r:id="rId52"/>
    <p:sldId id="309" r:id="rId53"/>
    <p:sldId id="317" r:id="rId54"/>
    <p:sldId id="314" r:id="rId55"/>
    <p:sldId id="312" r:id="rId56"/>
    <p:sldId id="318" r:id="rId57"/>
    <p:sldId id="319" r:id="rId58"/>
    <p:sldId id="310" r:id="rId59"/>
    <p:sldId id="315" r:id="rId60"/>
    <p:sldId id="320" r:id="rId6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3EA76"/>
    <a:srgbClr val="A3EB77"/>
    <a:srgbClr val="9CE171"/>
    <a:srgbClr val="83BD5F"/>
    <a:srgbClr val="FFF45A"/>
    <a:srgbClr val="B1FF7F"/>
    <a:srgbClr val="80C1FF"/>
    <a:srgbClr val="F97C7C"/>
    <a:srgbClr val="E00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5457B-DF59-B002-F85F-DDF03A1FBBC1}" v="229" dt="2019-06-18T11:34:56.832"/>
    <p1510:client id="{44FD0BFF-11B9-46FB-9CE1-6E34A1C2D016}" v="907" dt="2019-06-18T17:41:48.860"/>
    <p1510:client id="{7E2FF716-2A80-4341-ADBD-65443D78A2FE}" v="72" dt="2019-06-18T17:37:35.324"/>
    <p1510:client id="{C15EEB68-662C-4BF6-A120-C1B67362ABA4}" v="32" dt="2019-06-18T18:44:02.221"/>
    <p1510:client id="{FCCD3C63-0E43-934E-9752-97113A10F513}" v="503" dt="2019-06-18T19:14:35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CDD18-A0F6-0B46-8D24-9F7F8D4863EC}" type="datetimeFigureOut">
              <a:rPr lang="nl-BE" smtClean="0"/>
              <a:t>19/06/2019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F595A-9EFD-AE4B-BBAC-1328C38A9DE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109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825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/>
              <a:t>GetTravelersByAuto(trip)</a:t>
            </a:r>
          </a:p>
          <a:p>
            <a:pPr marL="171450" indent="-171450">
              <a:buFontTx/>
              <a:buChar char="-"/>
            </a:pPr>
            <a:r>
              <a:rPr lang="nl-BE"/>
              <a:t>GetTravelersByName(string)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810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/>
              <a:t>GetPlanning(id)</a:t>
            </a:r>
          </a:p>
          <a:p>
            <a:pPr marL="171450" indent="-171450">
              <a:buFontTx/>
              <a:buChar char="-"/>
            </a:pPr>
            <a:r>
              <a:rPr lang="nl-BE"/>
              <a:t>GetTripData()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45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/>
              <a:t>GetTravellers()</a:t>
            </a:r>
          </a:p>
          <a:p>
            <a:pPr marL="171450" indent="-171450">
              <a:buFontTx/>
              <a:buChar char="-"/>
            </a:pPr>
            <a:r>
              <a:rPr lang="nl-BE"/>
              <a:t>GetTravellersByName()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8271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Seeder genereren: make:seeder	in map database/seeds</a:t>
            </a:r>
          </a:p>
          <a:p>
            <a:r>
              <a:rPr lang="nl-BE"/>
              <a:t>Data invoegen: functie run (command: db:seed)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5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Ontwikkeling vloeiend naar beneden</a:t>
            </a:r>
          </a:p>
          <a:p>
            <a:r>
              <a:rPr lang="nl-BE"/>
              <a:t>Fase per fase</a:t>
            </a:r>
          </a:p>
          <a:p>
            <a:r>
              <a:rPr lang="nl-BE"/>
              <a:t>Fout -&gt; fasen opnieuw uitvoeren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472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715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173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68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4101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726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Kijken of in inlogcode in sessie zit, zoja –&gt; opvragen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202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/>
              <a:t>GetAllHotelData(int)</a:t>
            </a:r>
          </a:p>
          <a:p>
            <a:pPr marL="171450" indent="-171450">
              <a:buFontTx/>
              <a:buChar char="-"/>
            </a:pPr>
            <a:r>
              <a:rPr lang="nl-BE"/>
              <a:t>GetTravelersByName(string)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F595A-9EFD-AE4B-BBAC-1328C38A9DEB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34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270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0731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8213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388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04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48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087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074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148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826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51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610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0D19E-9FCB-44C5-988A-0BEB6906AE2D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B3D1-F759-4836-A064-43933A383E37}" type="datetimeFigureOut">
              <a:rPr lang="nl-BE" smtClean="0"/>
              <a:t>19/06/2019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35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www.google.com/url?sa=i&amp;source=images&amp;cd=&amp;ved=2ahUKEwjZzeijiPPiAhVKZFAKHWruA4sQjRx6BAgBEAU&amp;url=http%3A%2F%2Fwww.systemeering.be%2Fstel-de-juiste-vragen%2F&amp;psig=AOvVaw1dF3fspr-95621-l1TWg8D&amp;ust=1560948452794890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0FFBD-8E9A-4456-B18E-6D2F842EF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8133" y="2602763"/>
            <a:ext cx="4741332" cy="2129220"/>
          </a:xfrm>
        </p:spPr>
        <p:txBody>
          <a:bodyPr/>
          <a:lstStyle/>
          <a:p>
            <a:pPr algn="l"/>
            <a:r>
              <a:rPr lang="nl-BE"/>
              <a:t>ICT-Projects: Object Oriented Design UML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2850F86-675F-43A7-A224-8B1087E76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/>
              <a:t>Pieter Coenen</a:t>
            </a:r>
          </a:p>
          <a:p>
            <a:r>
              <a:rPr lang="nl-BE"/>
              <a:t>Sibert Schurmans </a:t>
            </a:r>
          </a:p>
          <a:p>
            <a:r>
              <a:rPr lang="nl-BE"/>
              <a:t>Christian Sollai</a:t>
            </a:r>
          </a:p>
          <a:p>
            <a:r>
              <a:rPr lang="nl-BE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01389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469FB-A053-4076-9342-1077F6B4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 Cases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8E4D9A17-8554-483C-BB58-4DB91831C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778" y="1307026"/>
            <a:ext cx="8176938" cy="555097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D992639-D7B0-4A47-8698-A3CA0CE7924B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297837A-8771-FF41-8902-1057319C4822}"/>
              </a:ext>
            </a:extLst>
          </p:cNvPr>
          <p:cNvSpPr txBox="1"/>
          <p:nvPr/>
        </p:nvSpPr>
        <p:spPr>
          <a:xfrm>
            <a:off x="9667522" y="2182197"/>
            <a:ext cx="2870200" cy="345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Op site aanmelden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 b="1">
                <a:solidFill>
                  <a:srgbClr val="002757"/>
                </a:solidFill>
              </a:rPr>
              <a:t>Algemene info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Kamerverdeling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Autoverdeling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Planning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Contacten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Noodnummers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endParaRPr lang="nl-BE" sz="2000">
              <a:solidFill>
                <a:srgbClr val="0027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932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BA93F-EAC2-4313-8C78-13E5108C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 Cases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BE22A1E-7B2F-441C-B1CC-7099FC5A8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778" y="1333500"/>
            <a:ext cx="6975635" cy="55245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FA37409-DB5A-7D4E-888D-B3ABD7A96CFB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5F1BA82-D367-0B46-9B24-10D5CA54AEEC}"/>
              </a:ext>
            </a:extLst>
          </p:cNvPr>
          <p:cNvSpPr txBox="1"/>
          <p:nvPr/>
        </p:nvSpPr>
        <p:spPr>
          <a:xfrm>
            <a:off x="9667522" y="2182197"/>
            <a:ext cx="2870200" cy="345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Op site aanmelden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Algemene info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 b="1">
                <a:solidFill>
                  <a:srgbClr val="002757"/>
                </a:solidFill>
              </a:rPr>
              <a:t>Kamerverdeling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 b="1">
                <a:solidFill>
                  <a:srgbClr val="002757"/>
                </a:solidFill>
              </a:rPr>
              <a:t>Autoverdeling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Planning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Contacten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Noodnummers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endParaRPr lang="nl-BE" sz="2000">
              <a:solidFill>
                <a:srgbClr val="0027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84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15FC7-1A65-47D1-8DEE-D2E37A17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 Cases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20D1891-21EE-440D-BE2C-D21EA1428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778" y="1273058"/>
            <a:ext cx="6644922" cy="55849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74DA58F-BD76-E545-92FD-0287264CDE10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E644A1-B757-A042-8287-491577A6EE97}"/>
              </a:ext>
            </a:extLst>
          </p:cNvPr>
          <p:cNvSpPr txBox="1"/>
          <p:nvPr/>
        </p:nvSpPr>
        <p:spPr>
          <a:xfrm>
            <a:off x="9667522" y="2182197"/>
            <a:ext cx="2870200" cy="345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Op site aanmelden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Algemene info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Kamerverdeling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Autoverdeling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 b="1">
                <a:solidFill>
                  <a:srgbClr val="002757"/>
                </a:solidFill>
              </a:rPr>
              <a:t>Planning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Contacten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Noodnummers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endParaRPr lang="nl-BE" sz="2000">
              <a:solidFill>
                <a:srgbClr val="0027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088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E3B3E-D57E-4CE1-A18A-E04F8960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 Cases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F754495-3BED-42D3-AAB0-B9E973130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778" y="1435100"/>
            <a:ext cx="8282992" cy="54229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F6AECE70-F906-BE4B-875E-03D5A1A06671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4656FB3-7B69-2548-AAC9-C22933D37F35}"/>
              </a:ext>
            </a:extLst>
          </p:cNvPr>
          <p:cNvSpPr txBox="1"/>
          <p:nvPr/>
        </p:nvSpPr>
        <p:spPr>
          <a:xfrm>
            <a:off x="9667522" y="2182197"/>
            <a:ext cx="2870200" cy="345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Op site aanmelden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Algemene info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Kamerverdeling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Autoverdeling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Planning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 b="1">
                <a:solidFill>
                  <a:srgbClr val="002757"/>
                </a:solidFill>
              </a:rPr>
              <a:t>Contacten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Noodnummers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endParaRPr lang="nl-BE" sz="2000">
              <a:solidFill>
                <a:srgbClr val="0027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3206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FDBF9-E283-4CB3-B7BF-D2E1BF1E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 Cases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DFF13EAF-B829-4D52-9884-F91ADBFD8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778" y="1270000"/>
            <a:ext cx="8193697" cy="558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0C38F8A-AC5F-EC4B-B330-9F763C1C6D3B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62FC9B8-012F-2A46-8CF9-131000EF7887}"/>
              </a:ext>
            </a:extLst>
          </p:cNvPr>
          <p:cNvSpPr txBox="1"/>
          <p:nvPr/>
        </p:nvSpPr>
        <p:spPr>
          <a:xfrm>
            <a:off x="9667522" y="2182197"/>
            <a:ext cx="2870200" cy="345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Op site aanmelden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Algemene info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Kamerverdeling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Autoverdeling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Planning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Contacten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 b="1">
                <a:solidFill>
                  <a:srgbClr val="002757"/>
                </a:solidFill>
              </a:rPr>
              <a:t>Noodnummers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endParaRPr lang="nl-BE" sz="2000">
              <a:solidFill>
                <a:srgbClr val="0027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3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Wireframes – Inlog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DF953D-FA82-3A45-A9A6-AA29445C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D121C015-5685-2D43-B224-31EE91058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77" y="1646238"/>
            <a:ext cx="9043007" cy="509746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6C34832-5817-DA46-AC6B-812926057C4E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407931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Inlog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1A625C-D80D-564C-80FB-7B7BD7843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03BBC0BC-D0C3-3D45-A0CA-3163078CC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66" y="1474948"/>
            <a:ext cx="2962354" cy="528724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3521C56-4604-6342-9752-F2DEFBCE41C0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103623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- Homepage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94AA44E-5FA8-A242-99FC-380DF1D42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7" b="5170"/>
          <a:stretch/>
        </p:blipFill>
        <p:spPr>
          <a:xfrm>
            <a:off x="2226733" y="1646238"/>
            <a:ext cx="9248422" cy="5175880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7659768-5DEB-FE4B-82C9-732BFB85830F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05867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- Homepage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7B4258-C2B5-4E47-82E3-C23A3FB17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E8AF368-3A7C-8B45-B17A-A1C675551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02" y="1646238"/>
            <a:ext cx="3225309" cy="889665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D62DDA4-78BF-6645-A922-B7F9A441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0"/>
          <a:stretch/>
        </p:blipFill>
        <p:spPr>
          <a:xfrm>
            <a:off x="7089913" y="1646238"/>
            <a:ext cx="3225309" cy="52197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24CC025-DB70-9349-94EC-E389B8B9014E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242896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Homepage (algemene afspraken)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94AA44E-5FA8-A242-99FC-380DF1D42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57416" y="1825625"/>
            <a:ext cx="6786880" cy="4241800"/>
          </a:xfrm>
        </p:spPr>
      </p:pic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46046702-E96C-7E49-AF97-583E8FC82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2411252" y="1825625"/>
            <a:ext cx="8879207" cy="498761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4A77EBC-AA8E-A449-9C05-CB8A0B08BA09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46742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150BD-EDEF-48F1-81D2-406D2AA6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Inhoudstabel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896AAA-34CC-4DBC-B0BD-435E22E67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481138"/>
            <a:ext cx="9948333" cy="5376862"/>
          </a:xfrm>
        </p:spPr>
        <p:txBody>
          <a:bodyPr/>
          <a:lstStyle/>
          <a:p>
            <a:r>
              <a:rPr lang="nl-BE" sz="2400"/>
              <a:t>Opdracht</a:t>
            </a:r>
          </a:p>
          <a:p>
            <a:r>
              <a:rPr lang="nl-BE" sz="2400"/>
              <a:t>Watervalsysteem</a:t>
            </a:r>
          </a:p>
          <a:p>
            <a:r>
              <a:rPr lang="nl-BE" sz="2400"/>
              <a:t>Requirements analyse</a:t>
            </a:r>
          </a:p>
          <a:p>
            <a:pPr lvl="1"/>
            <a:r>
              <a:rPr lang="nl-BE" sz="2000"/>
              <a:t>Uitleg</a:t>
            </a:r>
          </a:p>
          <a:p>
            <a:pPr lvl="1"/>
            <a:r>
              <a:rPr lang="nl-BE" sz="2000"/>
              <a:t>Use-cases</a:t>
            </a:r>
          </a:p>
          <a:p>
            <a:r>
              <a:rPr lang="nl-BE" sz="2400"/>
              <a:t>Wireframes</a:t>
            </a:r>
          </a:p>
          <a:p>
            <a:r>
              <a:rPr lang="nl-BE" sz="2400"/>
              <a:t>Software development analyse</a:t>
            </a:r>
          </a:p>
          <a:p>
            <a:pPr lvl="1"/>
            <a:r>
              <a:rPr lang="nl-BE" sz="2000"/>
              <a:t>Uitleg</a:t>
            </a:r>
          </a:p>
          <a:p>
            <a:pPr lvl="1"/>
            <a:r>
              <a:rPr lang="nl-BE" sz="2000"/>
              <a:t>Sequentie- en klasse diagrammen</a:t>
            </a:r>
          </a:p>
          <a:p>
            <a:r>
              <a:rPr lang="nl-BE" sz="2400"/>
              <a:t>Database</a:t>
            </a:r>
          </a:p>
          <a:p>
            <a:r>
              <a:rPr lang="nl-BE" sz="2400"/>
              <a:t>Code</a:t>
            </a:r>
          </a:p>
          <a:p>
            <a:r>
              <a:rPr lang="nl-BE" sz="2400"/>
              <a:t>Demo</a:t>
            </a:r>
          </a:p>
          <a:p>
            <a:r>
              <a:rPr lang="nl-BE" sz="2400"/>
              <a:t>Besluit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2ADF7C8-27C5-1A49-B1E3-7BE4B11A8FAA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dirty="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 dirty="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 dirty="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dirty="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419083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Homepage (algemene afspraken)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FEFE68-C660-E64E-98AE-6148A4571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0F465378-1544-6346-B512-98727DAE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646238"/>
            <a:ext cx="2335019" cy="521862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36C7ABA-264F-D34A-8AA8-88FEFD58A435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584492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Algemene info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44647F-EDD8-EC40-86E1-FAE84EC0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430B1F9-8BB7-3D4D-8F45-19666CB0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39" y="1646238"/>
            <a:ext cx="8879207" cy="1304256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C452745-4779-C241-AACB-EF2549875598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337723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Algemene info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CA2B960-EC32-B243-A3E3-9E584B41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430B1F9-8BB7-3D4D-8F45-19666CB0A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59"/>
          <a:stretch/>
        </p:blipFill>
        <p:spPr>
          <a:xfrm>
            <a:off x="2411261" y="1646238"/>
            <a:ext cx="8879364" cy="783103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DDE03C8-0DA6-3E4D-9717-673DE3420DBF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555140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Wireframes – Algemene info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5C150B-BB3F-5443-B801-FAA62DC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83B1A5C4-FE2A-5742-B7F1-7FCC44EE5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78" y="1646238"/>
            <a:ext cx="2783753" cy="11851619"/>
          </a:xfrm>
          <a:prstGeom prst="rect">
            <a:avLst/>
          </a:prstGeom>
        </p:spPr>
      </p:pic>
      <p:pic>
        <p:nvPicPr>
          <p:cNvPr id="6" name="Afbeelding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097A3AA0-58A3-E443-B254-EF10478531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01"/>
          <a:stretch/>
        </p:blipFill>
        <p:spPr>
          <a:xfrm>
            <a:off x="7206697" y="1646238"/>
            <a:ext cx="2783753" cy="641159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07C2127-2E04-E647-8425-11542EFC8143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24452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Hotel info 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A179B2-210B-CB43-A598-CE8821C54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C090798-4E86-0743-AADA-583B1F2E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82" y="1646238"/>
            <a:ext cx="6024521" cy="687549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FFC3173-4798-7144-B39B-455A5E1F0A2C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106284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Hotel info 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586A82-A2E5-824B-9F9D-C72CB761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C090798-4E86-0743-AADA-583B1F2E4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53"/>
          <a:stretch/>
        </p:blipFill>
        <p:spPr>
          <a:xfrm>
            <a:off x="3838682" y="1825625"/>
            <a:ext cx="6024521" cy="504987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4AC5F03-D863-1C49-A1FF-C755FD1A7FA9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675858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Vervoer info 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05E1F84-9448-6A45-A0FA-AF6AF3DC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0E9FED7-3357-584A-963B-70EC18AF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82" y="1646238"/>
            <a:ext cx="6024521" cy="872642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8A4B1EE-66F0-714A-89FE-2526412FCB38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4252100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Vervoer info 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05E1F84-9448-6A45-A0FA-AF6AF3DC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0E9FED7-3357-584A-963B-70EC18AF9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76"/>
          <a:stretch/>
        </p:blipFill>
        <p:spPr>
          <a:xfrm>
            <a:off x="3838682" y="1646238"/>
            <a:ext cx="6024521" cy="521176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8170ADE-654C-DE46-90A7-0B53A1933656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057325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Noodnummers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A04AB2-6F98-1E44-B6CC-969488AB3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7B70230-97A7-E245-BD54-69481A81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93" y="1646238"/>
            <a:ext cx="6261100" cy="61849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1D0A17D-CC55-B347-9615-5FA3AC118FA9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038028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Planning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840AA2-2496-F34A-AE26-94012DDA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83D0DB7F-DA71-2E46-87EA-998729CB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62" y="1646238"/>
            <a:ext cx="6265561" cy="520382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B009FDC-BC1C-CA42-880B-28940C98FCF3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26086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4FC8F-DC2C-7742-B146-94AC2992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A0ACCE-DA5E-E24C-BD15-3AFFB160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Online reisgids</a:t>
            </a:r>
          </a:p>
          <a:p>
            <a:pPr lvl="1"/>
            <a:r>
              <a:rPr lang="nl-BE"/>
              <a:t>Algemene info raadplegen</a:t>
            </a:r>
          </a:p>
          <a:p>
            <a:pPr lvl="1"/>
            <a:r>
              <a:rPr lang="nl-BE"/>
              <a:t>Kamerindeling raadplegen</a:t>
            </a:r>
          </a:p>
          <a:p>
            <a:pPr lvl="1"/>
            <a:r>
              <a:rPr lang="nl-BE"/>
              <a:t>Autoindeling raadplegen</a:t>
            </a:r>
          </a:p>
          <a:p>
            <a:pPr lvl="1"/>
            <a:r>
              <a:rPr lang="nl-BE"/>
              <a:t>Planning raadplegen</a:t>
            </a:r>
          </a:p>
          <a:p>
            <a:pPr lvl="1"/>
            <a:r>
              <a:rPr lang="nl-BE"/>
              <a:t>Contactgegevens opzoeken</a:t>
            </a:r>
          </a:p>
          <a:p>
            <a:pPr lvl="1"/>
            <a:r>
              <a:rPr lang="nl-BE"/>
              <a:t>Noodnummers raadplegen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1C045D7-732A-4F4E-BE78-3DFEBF08D78F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1307494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Planning per dag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1793AE-08D7-364A-A5E7-33AB0FD5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82305BF0-730E-974F-B553-0579360A0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63" y="1646238"/>
            <a:ext cx="6265560" cy="8612987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8F474719-8EA1-6542-AB27-8FEDAEB214DD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443985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Planning per dag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1B183F-E773-E745-9052-2DD6A346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82305BF0-730E-974F-B553-0579360A0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9" b="1"/>
          <a:stretch/>
        </p:blipFill>
        <p:spPr>
          <a:xfrm>
            <a:off x="3718163" y="1646238"/>
            <a:ext cx="6265560" cy="521176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90FBAFC-7E3C-C143-94D8-688BA1ADB2E2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53654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Planning per dag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B7BA70-977C-A44B-8BBB-37E4A196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E3B03F3B-3591-274C-809E-8BE68CE04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278" y="1646238"/>
            <a:ext cx="2244648" cy="9545202"/>
          </a:xfrm>
          <a:prstGeom prst="rect">
            <a:avLst/>
          </a:prstGeom>
        </p:spPr>
      </p:pic>
      <p:pic>
        <p:nvPicPr>
          <p:cNvPr id="6" name="Afbeelding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DF0817A3-5389-D14D-889A-2E5729808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99"/>
          <a:stretch/>
        </p:blipFill>
        <p:spPr>
          <a:xfrm>
            <a:off x="6904322" y="1646238"/>
            <a:ext cx="2244648" cy="521176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AAA3BBB-E144-2B40-B501-69AA34222EE0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8923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Contact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A1CC09-8C77-F141-9EEF-C3BE6233A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0D63CD06-F811-884B-B636-08C542E57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14" y="1646238"/>
            <a:ext cx="6564857" cy="517663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4ECA5DF-0FF4-AB4F-9F17-AE1960E05792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82335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D55A9-15E2-4A54-8C4B-8535D84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Wireframes</a:t>
            </a:r>
            <a:r>
              <a:rPr lang="nl-BE"/>
              <a:t> – Contact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8030DF-4EF2-0B49-B3E7-50D42600D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 descr="Afbeelding met schermafbeelding, persoon, telefoon&#10;&#10;Automatisch gegenereerde beschrijving">
            <a:extLst>
              <a:ext uri="{FF2B5EF4-FFF2-40B4-BE49-F238E27FC236}">
                <a16:creationId xmlns:a16="http://schemas.microsoft.com/office/drawing/2014/main" id="{AF8076BE-6958-B544-880A-35640B08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78" y="1646238"/>
            <a:ext cx="2721728" cy="8551100"/>
          </a:xfrm>
          <a:prstGeom prst="rect">
            <a:avLst/>
          </a:prstGeom>
        </p:spPr>
      </p:pic>
      <p:pic>
        <p:nvPicPr>
          <p:cNvPr id="6" name="Afbeelding 5" descr="Afbeelding met schermafbeelding, persoon, telefoon&#10;&#10;Automatisch gegenereerde beschrijving">
            <a:extLst>
              <a:ext uri="{FF2B5EF4-FFF2-40B4-BE49-F238E27FC236}">
                <a16:creationId xmlns:a16="http://schemas.microsoft.com/office/drawing/2014/main" id="{053AAA33-15A6-B34F-B075-35A167B96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2"/>
          <a:stretch/>
        </p:blipFill>
        <p:spPr>
          <a:xfrm>
            <a:off x="6919536" y="1646238"/>
            <a:ext cx="2721728" cy="521176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6FAD665-FB98-F645-8D5C-926F93C1C4DE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022432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16DB3-E083-46E1-986B-D9198571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778" y="365125"/>
            <a:ext cx="10315222" cy="1281113"/>
          </a:xfrm>
        </p:spPr>
        <p:txBody>
          <a:bodyPr/>
          <a:lstStyle/>
          <a:p>
            <a:r>
              <a:rPr lang="nl-BE"/>
              <a:t>Software development analyse: uitleg</a:t>
            </a:r>
            <a:br>
              <a:rPr lang="nl-BE"/>
            </a:b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9A47AD-E9DE-4755-A87D-EF6B4582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Klasse Diagram</a:t>
            </a:r>
          </a:p>
          <a:p>
            <a:pPr lvl="1"/>
            <a:r>
              <a:rPr lang="nl-BE"/>
              <a:t>Geeft structuur van een systeem weer</a:t>
            </a:r>
          </a:p>
          <a:p>
            <a:pPr lvl="1"/>
            <a:r>
              <a:rPr lang="nl-BE"/>
              <a:t>Modelleren:	</a:t>
            </a:r>
          </a:p>
          <a:p>
            <a:pPr lvl="2"/>
            <a:r>
              <a:rPr lang="nl-BE"/>
              <a:t>Klassen </a:t>
            </a:r>
          </a:p>
          <a:p>
            <a:pPr lvl="2"/>
            <a:r>
              <a:rPr lang="nl-BE"/>
              <a:t>Attributen</a:t>
            </a:r>
          </a:p>
          <a:p>
            <a:pPr lvl="2"/>
            <a:r>
              <a:rPr lang="nl-BE"/>
              <a:t>Operaties </a:t>
            </a:r>
          </a:p>
          <a:p>
            <a:pPr lvl="2"/>
            <a:r>
              <a:rPr lang="nl-BE"/>
              <a:t>Relaties</a:t>
            </a:r>
          </a:p>
          <a:p>
            <a:r>
              <a:rPr lang="nl-BE"/>
              <a:t>Sequentie Diagram</a:t>
            </a:r>
          </a:p>
          <a:p>
            <a:pPr lvl="1"/>
            <a:r>
              <a:rPr lang="nl-BE"/>
              <a:t>Toont interacties tussen objecten</a:t>
            </a:r>
          </a:p>
          <a:p>
            <a:pPr lvl="1"/>
            <a:r>
              <a:rPr lang="nl-BE"/>
              <a:t>In juiste sequentie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ACDCD3B-23AC-9B4E-93F8-C3A43178F5B3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410340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E696B-2298-48AE-A4BA-E7D3AD9F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Klasse Diagram – Voorwaarden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C2FDDAF-C02D-B04B-8F69-07F417797F40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70AA2B5-20AC-43B5-8D89-ACC488385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5F69EF5-7F1C-408A-9145-F7433765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73" y="1825625"/>
            <a:ext cx="6252811" cy="49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59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F7D59-3D47-4EED-A41B-C7EC0086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Klasse Diagram - Info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AC5B415-152F-3D4B-A950-E97F89DE61D1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0D746A3-18A2-41CB-B270-807D862C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2D78842-26FB-4BC3-B8F2-F931FB8A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77" y="1748673"/>
            <a:ext cx="9350547" cy="45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02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D3246-7166-45F4-8589-37B126BF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Klasse Diagram - Hotels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D85FEA9-652C-684B-B8ED-11FF09782A55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CF95462-352C-4407-8606-FA879CD9A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096D433-AEA5-4699-84E4-FDC65389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64" y="1646238"/>
            <a:ext cx="8141272" cy="481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2300C-E764-4A4D-9F04-DD0B17A2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Klasse Diagram - </a:t>
            </a:r>
            <a:r>
              <a:rPr lang="nl-BE" err="1"/>
              <a:t>Autos</a:t>
            </a:r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A7E0799-7BB5-7241-A80D-42C987D9575A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CFB6DEB-6FEC-408F-8185-B30F0B6F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4256DE9-CAAE-41E1-A31D-DB94C633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77" y="1536877"/>
            <a:ext cx="95726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1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93B5A-4A55-9A41-A96D-6BD905CB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Watervalsysteem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3527A1-A2E3-B34B-BE91-E3CC49665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/>
          <a:lstStyle/>
          <a:p>
            <a:r>
              <a:rPr lang="nl-BE"/>
              <a:t>Methode</a:t>
            </a:r>
          </a:p>
          <a:p>
            <a:r>
              <a:rPr lang="nl-BE"/>
              <a:t>Ontwikkeling in fasen</a:t>
            </a:r>
          </a:p>
          <a:p>
            <a:r>
              <a:rPr lang="nl-BE"/>
              <a:t>Fout -&gt; terug naar fase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057BE2-1CA2-5D42-90E5-8120BFE5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428750"/>
            <a:ext cx="7239000" cy="542925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358CE984-B5D0-4041-9267-9601E04BC89D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828587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87319-EBB3-4235-9E8E-99E69330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Klasse Diagram - Planning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B1F4B2E-2650-0C4C-AC66-366C593C7382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AA9EDF-B448-4D1F-A756-7E3A2CB0A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75F90AC-CA4F-4ACB-A508-A7181F44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77" y="1765408"/>
            <a:ext cx="10179578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93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F9D4-DADC-4475-A305-D095AC08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Klasse Diagram - </a:t>
            </a:r>
            <a:r>
              <a:rPr lang="nl-BE" err="1"/>
              <a:t>Travellers</a:t>
            </a:r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14E0ABD-BB0F-7247-B767-975ACCE557B5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7FA7B82-1A55-4F40-BF83-7FDC01B8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D95F8DD-BA75-4CEA-82E6-79D6EA8B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9" y="1646238"/>
            <a:ext cx="9816445" cy="45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1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8EFEF-D11E-40B5-9B41-9AC92A93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Sequentie Diagram - Voorwaarden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D74AFA1-82B4-BB4B-BF8F-45B57F8906D1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40BDF7A-808B-40CF-9929-59C860844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801" y="1565119"/>
            <a:ext cx="7582557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85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78BB2-4BC1-498D-A1C6-8E33BC20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Sequentie Diagram - Info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D643B02-892B-C045-8D46-BBBDA146A1B9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719FF18-70ED-45C2-846E-60BEE4B1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92" y="1387033"/>
            <a:ext cx="7582557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2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26473-5BD4-449A-B04E-015F1316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Sequentie Diagram - Hotels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59242B6-1110-2147-9A09-91BA7B9B17F4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E89EF52-E9F5-4D3F-8BE1-DF5CE47D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53" y="1409838"/>
            <a:ext cx="5479255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78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475A5-4127-4D54-9CC8-18E4ED96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Sequentie Diagram - </a:t>
            </a:r>
            <a:r>
              <a:rPr lang="nl-BE" err="1"/>
              <a:t>Autos</a:t>
            </a:r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EAB688-15EB-1A4D-B10E-4C569D584E30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677730C-BD02-4CCF-BAFB-613CAEE2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01" y="1463414"/>
            <a:ext cx="5640517" cy="50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19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6CA13-8F8B-414F-B5D3-6B623036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Sequentie Diagram - Planning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D78D75F-9D60-A140-A151-D078B87A3EE6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9E402C6-D66F-4DE8-8EC1-78554FA90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86" y="1646238"/>
            <a:ext cx="6965284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61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5BA54-8F5A-4ECC-A9EF-097A42B4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Sequentie Diagram - </a:t>
            </a:r>
            <a:r>
              <a:rPr lang="nl-BE" err="1"/>
              <a:t>Travellers</a:t>
            </a:r>
            <a:r>
              <a:rPr lang="nl-BE"/>
              <a:t>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F655162-CB8E-8340-925D-BCE488314A83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C43669-9F31-421E-B03E-FA2664F27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41" y="1458352"/>
            <a:ext cx="5606094" cy="50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92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99721-DC6A-7F43-9C03-A80C4278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Database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B8C563-2891-D149-8076-6C67F783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AEF2E3-3505-475D-9A01-6EE677AC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77" y="1329178"/>
            <a:ext cx="9948332" cy="552882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0D508BD-F002-5946-B770-93D71226C317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948230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99818-31D0-184E-B1AE-D400E0E7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Code – Migrations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5836C2-CB63-0B4A-B704-73EA55C7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Migrations</a:t>
            </a:r>
          </a:p>
          <a:p>
            <a:pPr lvl="1"/>
            <a:r>
              <a:rPr lang="nl-BE"/>
              <a:t>Structuur database</a:t>
            </a:r>
          </a:p>
          <a:p>
            <a:pPr lvl="1"/>
            <a:r>
              <a:rPr lang="nl-BE"/>
              <a:t>Tabellen</a:t>
            </a:r>
          </a:p>
          <a:p>
            <a:pPr lvl="2"/>
            <a:r>
              <a:rPr lang="nl-BE"/>
              <a:t>Alle velden</a:t>
            </a:r>
          </a:p>
          <a:p>
            <a:pPr lvl="1"/>
            <a:r>
              <a:rPr lang="nl-BE"/>
              <a:t>Relaties</a:t>
            </a:r>
          </a:p>
          <a:p>
            <a:pPr lvl="1"/>
            <a:r>
              <a:rPr lang="nl-BE"/>
              <a:t>Keys</a:t>
            </a:r>
          </a:p>
          <a:p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B118C4A-C790-0B4C-B567-6AA8628BC5A8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02879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150BD-EDEF-48F1-81D2-406D2AA6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Watervalsysteem</a:t>
            </a:r>
            <a:endParaRPr lang="nl-BE">
              <a:ea typeface="Tahoma"/>
              <a:cs typeface="Tahoma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896AAA-34CC-4DBC-B0BD-435E22E67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430338"/>
            <a:ext cx="4866923" cy="5427662"/>
          </a:xfrm>
        </p:spPr>
        <p:txBody>
          <a:bodyPr/>
          <a:lstStyle/>
          <a:p>
            <a:r>
              <a:rPr lang="nl-BE" sz="2400"/>
              <a:t>Opdracht</a:t>
            </a:r>
          </a:p>
          <a:p>
            <a:r>
              <a:rPr lang="nl-BE" sz="2400"/>
              <a:t>Watervalsysteem</a:t>
            </a:r>
          </a:p>
          <a:p>
            <a:r>
              <a:rPr lang="nl-BE" sz="2400">
                <a:solidFill>
                  <a:srgbClr val="F97C7C"/>
                </a:solidFill>
              </a:rPr>
              <a:t>Requirements analyse</a:t>
            </a:r>
          </a:p>
          <a:p>
            <a:pPr lvl="1"/>
            <a:r>
              <a:rPr lang="nl-BE" sz="2000">
                <a:solidFill>
                  <a:srgbClr val="F97C7C"/>
                </a:solidFill>
              </a:rPr>
              <a:t>Uitleg</a:t>
            </a:r>
          </a:p>
          <a:p>
            <a:pPr lvl="1"/>
            <a:r>
              <a:rPr lang="nl-BE" sz="2000">
                <a:solidFill>
                  <a:srgbClr val="F97C7C"/>
                </a:solidFill>
              </a:rPr>
              <a:t>Use-cases</a:t>
            </a:r>
          </a:p>
          <a:p>
            <a:r>
              <a:rPr lang="nl-BE" sz="2400">
                <a:solidFill>
                  <a:srgbClr val="80C1FF"/>
                </a:solidFill>
              </a:rPr>
              <a:t>Wireframes</a:t>
            </a:r>
          </a:p>
          <a:p>
            <a:r>
              <a:rPr lang="nl-BE" sz="2400">
                <a:solidFill>
                  <a:srgbClr val="B1FF7F"/>
                </a:solidFill>
              </a:rPr>
              <a:t>Software development analyse</a:t>
            </a:r>
          </a:p>
          <a:p>
            <a:pPr lvl="1"/>
            <a:r>
              <a:rPr lang="nl-BE" sz="2000">
                <a:solidFill>
                  <a:srgbClr val="B1FF7F"/>
                </a:solidFill>
              </a:rPr>
              <a:t>Uitleg</a:t>
            </a:r>
          </a:p>
          <a:p>
            <a:pPr lvl="1"/>
            <a:r>
              <a:rPr lang="nl-BE" sz="2000">
                <a:solidFill>
                  <a:srgbClr val="B1FF7F"/>
                </a:solidFill>
              </a:rPr>
              <a:t>Sequentie- en klasse diagrammen</a:t>
            </a:r>
          </a:p>
          <a:p>
            <a:r>
              <a:rPr lang="nl-BE" sz="2400">
                <a:solidFill>
                  <a:srgbClr val="B1FF7F"/>
                </a:solidFill>
              </a:rPr>
              <a:t>Database</a:t>
            </a:r>
          </a:p>
          <a:p>
            <a:r>
              <a:rPr lang="nl-BE" sz="2400">
                <a:solidFill>
                  <a:srgbClr val="B1FF7F"/>
                </a:solidFill>
              </a:rPr>
              <a:t>Code</a:t>
            </a:r>
          </a:p>
          <a:p>
            <a:r>
              <a:rPr lang="nl-BE" sz="2400">
                <a:solidFill>
                  <a:srgbClr val="FFF45A"/>
                </a:solidFill>
              </a:rPr>
              <a:t>Demo</a:t>
            </a:r>
          </a:p>
          <a:p>
            <a:r>
              <a:rPr lang="nl-BE" sz="2400">
                <a:solidFill>
                  <a:srgbClr val="FFF45A"/>
                </a:solidFill>
              </a:rPr>
              <a:t>Besluit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52E2944-A13F-4F4F-BA0B-54E9BBB69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664905" y="2068513"/>
            <a:ext cx="7721600" cy="5791200"/>
          </a:xfrm>
          <a:prstGeom prst="snip1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88D4B49-C026-C048-A1DF-6114C72318E4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  <p:sp>
        <p:nvSpPr>
          <p:cNvPr id="4" name="Parallellogram 3">
            <a:extLst>
              <a:ext uri="{FF2B5EF4-FFF2-40B4-BE49-F238E27FC236}">
                <a16:creationId xmlns:a16="http://schemas.microsoft.com/office/drawing/2014/main" id="{21218EF1-552C-AD43-AE2E-3F2C2DF21BA3}"/>
              </a:ext>
            </a:extLst>
          </p:cNvPr>
          <p:cNvSpPr/>
          <p:nvPr/>
        </p:nvSpPr>
        <p:spPr>
          <a:xfrm rot="20469656" flipH="1">
            <a:off x="9366886" y="1384299"/>
            <a:ext cx="5650228" cy="4089400"/>
          </a:xfrm>
          <a:prstGeom prst="parallelogram">
            <a:avLst>
              <a:gd name="adj" fmla="val 496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83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386E0-1C2F-4189-89FF-C04F1F41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Code – Migrations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9674EC1-A7B2-49B5-BFA0-16A48D0BC23A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EEFE3AF-39ED-4CFD-8E0C-843B869B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Migrations</a:t>
            </a:r>
          </a:p>
          <a:p>
            <a:pPr lvl="1"/>
            <a:r>
              <a:rPr lang="nl-BE" altLang="nl-BE" err="1">
                <a:solidFill>
                  <a:srgbClr val="002060"/>
                </a:solidFill>
                <a:latin typeface="+mj-lt"/>
              </a:rPr>
              <a:t>php</a:t>
            </a:r>
            <a:r>
              <a:rPr lang="nl-BE" altLang="nl-BE">
                <a:solidFill>
                  <a:srgbClr val="002060"/>
                </a:solidFill>
                <a:latin typeface="+mj-lt"/>
              </a:rPr>
              <a:t> </a:t>
            </a:r>
            <a:r>
              <a:rPr lang="nl-BE" altLang="nl-BE" err="1">
                <a:solidFill>
                  <a:srgbClr val="002060"/>
                </a:solidFill>
                <a:latin typeface="+mj-lt"/>
              </a:rPr>
              <a:t>artisan</a:t>
            </a:r>
            <a:r>
              <a:rPr lang="nl-BE" altLang="nl-BE">
                <a:solidFill>
                  <a:srgbClr val="002060"/>
                </a:solidFill>
                <a:latin typeface="+mj-lt"/>
              </a:rPr>
              <a:t> </a:t>
            </a:r>
            <a:r>
              <a:rPr lang="nl-BE" altLang="nl-BE" err="1">
                <a:solidFill>
                  <a:srgbClr val="002060"/>
                </a:solidFill>
                <a:latin typeface="+mj-lt"/>
              </a:rPr>
              <a:t>make:migration</a:t>
            </a:r>
            <a:r>
              <a:rPr lang="nl-BE" altLang="nl-BE" sz="2000">
                <a:solidFill>
                  <a:srgbClr val="002060"/>
                </a:solidFill>
                <a:latin typeface="+mj-lt"/>
              </a:rPr>
              <a:t> </a:t>
            </a:r>
          </a:p>
          <a:p>
            <a:r>
              <a:rPr lang="nl-BE" altLang="nl-BE">
                <a:solidFill>
                  <a:srgbClr val="002060"/>
                </a:solidFill>
                <a:latin typeface="+mj-lt"/>
              </a:rPr>
              <a:t>Up()</a:t>
            </a:r>
          </a:p>
          <a:p>
            <a:pPr lvl="1"/>
            <a:r>
              <a:rPr lang="nl-BE" altLang="nl-BE">
                <a:solidFill>
                  <a:srgbClr val="002060"/>
                </a:solidFill>
                <a:latin typeface="+mj-lt"/>
              </a:rPr>
              <a:t>Create</a:t>
            </a:r>
          </a:p>
          <a:p>
            <a:pPr lvl="1"/>
            <a:r>
              <a:rPr lang="nl-BE" altLang="nl-BE">
                <a:solidFill>
                  <a:srgbClr val="002060"/>
                </a:solidFill>
                <a:latin typeface="+mj-lt"/>
              </a:rPr>
              <a:t>Velden aanmaken</a:t>
            </a:r>
          </a:p>
          <a:p>
            <a:r>
              <a:rPr lang="nl-BE" altLang="nl-BE">
                <a:solidFill>
                  <a:srgbClr val="002060"/>
                </a:solidFill>
                <a:latin typeface="+mj-lt"/>
              </a:rPr>
              <a:t>Down()</a:t>
            </a:r>
          </a:p>
          <a:p>
            <a:pPr lvl="1"/>
            <a:r>
              <a:rPr lang="nl-BE" altLang="nl-BE">
                <a:solidFill>
                  <a:srgbClr val="002060"/>
                </a:solidFill>
                <a:latin typeface="+mj-lt"/>
              </a:rPr>
              <a:t>Drop</a:t>
            </a:r>
          </a:p>
          <a:p>
            <a:endParaRPr lang="nl-BE" altLang="nl-BE">
              <a:solidFill>
                <a:srgbClr val="002060"/>
              </a:solidFill>
              <a:latin typeface="+mj-lt"/>
            </a:endParaRPr>
          </a:p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90E34E0-A7A4-433D-91CF-4A06ADA0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0" y="1562454"/>
            <a:ext cx="48768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B6723-4440-4DE3-AB7B-2E1863C8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Code – Migrations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CEE897-8944-4228-A7F3-3750864CD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Relaties</a:t>
            </a:r>
          </a:p>
          <a:p>
            <a:pPr lvl="1"/>
            <a:r>
              <a:rPr lang="nl-BE"/>
              <a:t>Foreign</a:t>
            </a:r>
          </a:p>
          <a:p>
            <a:pPr lvl="1"/>
            <a:r>
              <a:rPr lang="nl-BE"/>
              <a:t>References</a:t>
            </a:r>
          </a:p>
          <a:p>
            <a:pPr lvl="1"/>
            <a:r>
              <a:rPr lang="nl-BE"/>
              <a:t>On</a:t>
            </a:r>
          </a:p>
          <a:p>
            <a:pPr lvl="1"/>
            <a:endParaRPr lang="nl-BE"/>
          </a:p>
          <a:p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629301E-E548-4999-B591-FB2455D3193F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6E0670-8669-49C9-86EF-55387748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99" y="1646238"/>
            <a:ext cx="7123774" cy="24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5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99818-31D0-184E-B1AE-D400E0E7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5836C2-CB63-0B4A-B704-73EA55C7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Seeds</a:t>
            </a:r>
          </a:p>
          <a:p>
            <a:pPr lvl="1"/>
            <a:r>
              <a:rPr lang="nl-BE"/>
              <a:t>Database opvullen</a:t>
            </a:r>
          </a:p>
          <a:p>
            <a:pPr lvl="2"/>
            <a:r>
              <a:rPr lang="nl-BE"/>
              <a:t>Dummy Data</a:t>
            </a:r>
          </a:p>
          <a:p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DC12D2A-F927-7F43-A87E-C20BC5E3D193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25492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DF312-E40E-40DC-A109-7DC51DD5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E66159-9AD3-42A3-99FC-3B15092F6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529" y="1765408"/>
            <a:ext cx="9948333" cy="4242154"/>
          </a:xfrm>
        </p:spPr>
        <p:txBody>
          <a:bodyPr/>
          <a:lstStyle/>
          <a:p>
            <a:r>
              <a:rPr lang="nl-BE"/>
              <a:t>Seeds</a:t>
            </a:r>
          </a:p>
          <a:p>
            <a:pPr lvl="1"/>
            <a:r>
              <a:rPr lang="nl-BE"/>
              <a:t>php artisan make:seeder</a:t>
            </a:r>
          </a:p>
          <a:p>
            <a:r>
              <a:rPr lang="nl-BE"/>
              <a:t>Database seeder</a:t>
            </a:r>
          </a:p>
          <a:p>
            <a:pPr lvl="1"/>
            <a:r>
              <a:rPr lang="nl-BE"/>
              <a:t>Alle seeders toevoegen</a:t>
            </a:r>
          </a:p>
          <a:p>
            <a:r>
              <a:rPr lang="nl-BE"/>
              <a:t>Seeder per tabel</a:t>
            </a:r>
          </a:p>
          <a:p>
            <a:pPr lvl="1"/>
            <a:r>
              <a:rPr lang="nl-BE"/>
              <a:t>Velden opvullen</a:t>
            </a:r>
          </a:p>
          <a:p>
            <a:pPr lvl="1"/>
            <a:r>
              <a:rPr lang="nl-BE"/>
              <a:t>Dummy data</a:t>
            </a:r>
          </a:p>
          <a:p>
            <a:endParaRPr lang="nl-BE"/>
          </a:p>
          <a:p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195ABA0-6FFC-4403-84DB-6E1F545BE994}"/>
              </a:ext>
            </a:extLst>
          </p:cNvPr>
          <p:cNvSpPr txBox="1"/>
          <p:nvPr/>
        </p:nvSpPr>
        <p:spPr>
          <a:xfrm>
            <a:off x="0" y="245953"/>
            <a:ext cx="1772529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978A39F-39F8-4BF9-89C6-5894F1770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8"/>
            <a:ext cx="5488887" cy="233018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3CB5D5E-C317-455E-97E4-34B72199E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46104"/>
            <a:ext cx="4961332" cy="19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99818-31D0-184E-B1AE-D400E0E7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5836C2-CB63-0B4A-B704-73EA55C7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Blade</a:t>
            </a:r>
          </a:p>
          <a:p>
            <a:r>
              <a:rPr lang="nl-BE"/>
              <a:t>Javascript</a:t>
            </a:r>
          </a:p>
          <a:p>
            <a:r>
              <a:rPr lang="nl-BE"/>
              <a:t>Resultaat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C092B68-E7BF-944A-A6DD-C56A3E9EC796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2CBA446-B25E-4476-920F-DF97FB88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75" y="1469649"/>
            <a:ext cx="8277225" cy="39433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7A7F084-D945-4471-92D7-172B04FA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277" y="1391337"/>
            <a:ext cx="4695825" cy="44577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57E6906-D162-40FC-B4B1-5C0650FC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138" y="3946702"/>
            <a:ext cx="9062720" cy="182098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4B44BC9-1BC0-4A9F-8D45-EF968AAE2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138" y="4007016"/>
            <a:ext cx="9276081" cy="13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2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99818-31D0-184E-B1AE-D400E0E7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5836C2-CB63-0B4A-B704-73EA55C7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nl-BE">
                <a:ea typeface="Tahoma"/>
                <a:cs typeface="Tahoma"/>
              </a:rPr>
              <a:t>Model – View – Controller</a:t>
            </a:r>
          </a:p>
          <a:p>
            <a:r>
              <a:rPr lang="nl-BE">
                <a:ea typeface="Tahoma"/>
                <a:cs typeface="Tahoma"/>
              </a:rPr>
              <a:t>Model – Controller</a:t>
            </a:r>
          </a:p>
          <a:p>
            <a:r>
              <a:rPr lang="nl-BE">
                <a:ea typeface="Tahoma"/>
                <a:cs typeface="Tahoma"/>
              </a:rPr>
              <a:t>Eloquent </a:t>
            </a:r>
            <a:r>
              <a:rPr lang="nl-BE" err="1">
                <a:ea typeface="Tahoma"/>
                <a:cs typeface="Tahoma"/>
              </a:rPr>
              <a:t>Repositories</a:t>
            </a:r>
            <a:r>
              <a:rPr lang="nl-BE">
                <a:ea typeface="Tahoma"/>
                <a:cs typeface="Tahoma"/>
              </a:rPr>
              <a:t> – </a:t>
            </a:r>
            <a:r>
              <a:rPr lang="nl-BE" err="1">
                <a:ea typeface="Tahoma"/>
                <a:cs typeface="Tahoma"/>
              </a:rPr>
              <a:t>Contracts</a:t>
            </a:r>
          </a:p>
          <a:p>
            <a:endParaRPr lang="nl-BE">
              <a:ea typeface="Tahoma"/>
              <a:cs typeface="Tahoma"/>
            </a:endParaRPr>
          </a:p>
          <a:p>
            <a:endParaRPr lang="nl-BE">
              <a:ea typeface="Tahoma"/>
              <a:cs typeface="Tahoma"/>
            </a:endParaRPr>
          </a:p>
          <a:p>
            <a:endParaRPr lang="nl-BE">
              <a:ea typeface="Tahoma"/>
              <a:cs typeface="Tahoma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1FD09B0-DD21-7041-A40E-34C1CCF122EA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748452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E671-DEAE-4057-87AD-E67F503E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Tahoma"/>
                <a:cs typeface="Tahoma"/>
              </a:rPr>
              <a:t>Code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0F159-E2C3-4687-9530-46F99FE43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err="1">
                <a:ea typeface="Tahoma"/>
                <a:cs typeface="Tahoma"/>
              </a:rPr>
              <a:t>HomeController</a:t>
            </a:r>
          </a:p>
          <a:p>
            <a:pPr marL="0" indent="0">
              <a:buNone/>
            </a:pPr>
            <a:endParaRPr lang="nl-NL">
              <a:ea typeface="Tahoma"/>
              <a:cs typeface="Tahoma"/>
            </a:endParaRPr>
          </a:p>
        </p:txBody>
      </p:sp>
      <p:pic>
        <p:nvPicPr>
          <p:cNvPr id="4" name="Picture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FC8C7F38-4DFE-4696-A241-F3E3632A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39" y="2475485"/>
            <a:ext cx="7370955" cy="3784152"/>
          </a:xfrm>
          <a:prstGeom prst="rect">
            <a:avLst/>
          </a:prstGeom>
        </p:spPr>
      </p:pic>
      <p:pic>
        <p:nvPicPr>
          <p:cNvPr id="6" name="Picture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3A614C20-2A01-44B4-9E46-FE4A2CCA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376" y="189729"/>
            <a:ext cx="10288858" cy="632985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1982D14-54A2-4651-9A0E-A86F9AB46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766" y="686012"/>
            <a:ext cx="7073590" cy="960438"/>
          </a:xfrm>
          <a:prstGeom prst="rect">
            <a:avLst/>
          </a:prstGeom>
        </p:spPr>
      </p:pic>
      <p:sp>
        <p:nvSpPr>
          <p:cNvPr id="11" name="Tekstvak 5">
            <a:extLst>
              <a:ext uri="{FF2B5EF4-FFF2-40B4-BE49-F238E27FC236}">
                <a16:creationId xmlns:a16="http://schemas.microsoft.com/office/drawing/2014/main" id="{B62EFBC6-2779-4D5D-B682-C57A74B01837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125827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A98E-4F80-4E21-AB85-8F642DF6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Tahoma"/>
                <a:cs typeface="Tahoma"/>
              </a:rPr>
              <a:t>Code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EAFCB-2CAE-48E6-A39D-5C63A380B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nl-NL">
                <a:ea typeface="Tahoma"/>
                <a:cs typeface="Tahoma"/>
              </a:rPr>
              <a:t>Routes</a:t>
            </a:r>
            <a:endParaRPr lang="nl-NL"/>
          </a:p>
        </p:txBody>
      </p:sp>
      <p:pic>
        <p:nvPicPr>
          <p:cNvPr id="4" name="Picture 4" descr="Afbeelding met schermafbeelding&#10;&#10;Beschrijving is gegenereerd met hoge betrouwbaarheid">
            <a:extLst>
              <a:ext uri="{FF2B5EF4-FFF2-40B4-BE49-F238E27FC236}">
                <a16:creationId xmlns:a16="http://schemas.microsoft.com/office/drawing/2014/main" id="{A212ACE2-7F5B-45D8-B398-9C00BF91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40" y="2537227"/>
            <a:ext cx="9582613" cy="3623495"/>
          </a:xfrm>
          <a:prstGeom prst="rect">
            <a:avLst/>
          </a:prstGeom>
        </p:spPr>
      </p:pic>
      <p:sp>
        <p:nvSpPr>
          <p:cNvPr id="5" name="Tekstvak 5">
            <a:extLst>
              <a:ext uri="{FF2B5EF4-FFF2-40B4-BE49-F238E27FC236}">
                <a16:creationId xmlns:a16="http://schemas.microsoft.com/office/drawing/2014/main" id="{E84D1B51-5A28-4F46-9BF3-95A3BF526B83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2335840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D59C72-E2A1-AA45-8F76-7805A039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0"/>
            <a:ext cx="10464799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nl-BE" sz="11500"/>
              <a:t>Demo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2E874AA-6B36-A049-862E-52BA5E251457}"/>
              </a:ext>
            </a:extLst>
          </p:cNvPr>
          <p:cNvSpPr txBox="1"/>
          <p:nvPr/>
        </p:nvSpPr>
        <p:spPr>
          <a:xfrm>
            <a:off x="0" y="245953"/>
            <a:ext cx="1772529" cy="147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400" b="1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3895200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7231D-BE1A-8C44-BFD0-3EBCB31A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Besluit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3AD1DB-E0C4-4743-BF7C-3DEE9549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Werken in groep</a:t>
            </a:r>
          </a:p>
          <a:p>
            <a:r>
              <a:rPr lang="nl-BE"/>
              <a:t>Laravel</a:t>
            </a:r>
          </a:p>
          <a:p>
            <a:r>
              <a:rPr lang="nl-BE"/>
              <a:t>Watervalsysteem</a:t>
            </a:r>
          </a:p>
          <a:p>
            <a:pPr lvl="1"/>
            <a:r>
              <a:rPr lang="nl-BE"/>
              <a:t>Veel tijd analyse</a:t>
            </a:r>
          </a:p>
          <a:p>
            <a:pPr lvl="1"/>
            <a:r>
              <a:rPr lang="nl-BE"/>
              <a:t>Laat code schrijven</a:t>
            </a:r>
          </a:p>
          <a:p>
            <a:pPr lvl="1"/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8708ECE-1C15-4548-AF03-2426BEC00D80}"/>
              </a:ext>
            </a:extLst>
          </p:cNvPr>
          <p:cNvSpPr txBox="1"/>
          <p:nvPr/>
        </p:nvSpPr>
        <p:spPr>
          <a:xfrm>
            <a:off x="0" y="245953"/>
            <a:ext cx="1876777" cy="147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400" b="1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148094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A8ED1-B795-485E-B8C0-22645C84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Requirements analyse: uitleg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46B2C9-6A75-4AD0-9DF6-3052E9CEF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Gesprek met klant</a:t>
            </a:r>
          </a:p>
          <a:p>
            <a:pPr lvl="1"/>
            <a:r>
              <a:rPr lang="nl-BE"/>
              <a:t>Noden en eisen klant</a:t>
            </a:r>
          </a:p>
          <a:p>
            <a:pPr lvl="1"/>
            <a:r>
              <a:rPr lang="nl-BE"/>
              <a:t>Duidelijke afspraken</a:t>
            </a:r>
          </a:p>
          <a:p>
            <a:pPr lvl="1"/>
            <a:endParaRPr lang="nl-BE"/>
          </a:p>
          <a:p>
            <a:r>
              <a:rPr lang="nl-BE"/>
              <a:t>Use Case</a:t>
            </a:r>
          </a:p>
          <a:p>
            <a:pPr lvl="1"/>
            <a:r>
              <a:rPr lang="nl-BE"/>
              <a:t>Elke actie uitschrijven</a:t>
            </a:r>
          </a:p>
          <a:p>
            <a:pPr lvl="2"/>
            <a:r>
              <a:rPr lang="nl-BE"/>
              <a:t>Actoren benoemen</a:t>
            </a:r>
          </a:p>
          <a:p>
            <a:pPr lvl="2"/>
            <a:r>
              <a:rPr lang="nl-BE"/>
              <a:t>Actie samenvatten</a:t>
            </a:r>
          </a:p>
          <a:p>
            <a:pPr lvl="2"/>
            <a:r>
              <a:rPr lang="nl-BE"/>
              <a:t>Welke aannamen?</a:t>
            </a:r>
          </a:p>
          <a:p>
            <a:pPr lvl="2"/>
            <a:r>
              <a:rPr lang="nl-BE"/>
              <a:t>Stap voor stap uitschrijven</a:t>
            </a:r>
          </a:p>
          <a:p>
            <a:pPr lvl="2"/>
            <a:r>
              <a:rPr lang="nl-BE"/>
              <a:t>Eventuele uitzonderingen</a:t>
            </a:r>
          </a:p>
          <a:p>
            <a:pPr lvl="2"/>
            <a:r>
              <a:rPr lang="nl-BE"/>
              <a:t>Resultaat na actie</a:t>
            </a:r>
          </a:p>
          <a:p>
            <a:pPr lvl="1"/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9B107C3-30EA-9A47-829D-3691965D5DD3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 b="1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973043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23EBD1-244D-4342-BAEF-9B3EF74F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698" y="296392"/>
            <a:ext cx="5994603" cy="798639"/>
          </a:xfrm>
        </p:spPr>
        <p:txBody>
          <a:bodyPr/>
          <a:lstStyle/>
          <a:p>
            <a:pPr marL="0" indent="0">
              <a:buNone/>
            </a:pPr>
            <a:r>
              <a:rPr lang="nl-BE" sz="4400"/>
              <a:t>ZIJN ER NOG VRAGEN?</a:t>
            </a:r>
          </a:p>
        </p:txBody>
      </p:sp>
      <p:pic>
        <p:nvPicPr>
          <p:cNvPr id="3074" name="Picture 2" descr="Afbeeldingsresultaat voor vragen">
            <a:hlinkClick r:id="rId2"/>
            <a:extLst>
              <a:ext uri="{FF2B5EF4-FFF2-40B4-BE49-F238E27FC236}">
                <a16:creationId xmlns:a16="http://schemas.microsoft.com/office/drawing/2014/main" id="{6BB5ED05-819F-44DC-83A6-0CFFE2FB3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43" y="1095031"/>
            <a:ext cx="5602714" cy="560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365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56591-6695-4AF1-B860-D9F16657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 Cases</a:t>
            </a:r>
          </a:p>
        </p:txBody>
      </p:sp>
      <p:pic>
        <p:nvPicPr>
          <p:cNvPr id="5" name="Tijdelijke aanduiding voor inhoud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8D25BBB7-DC03-455D-90BE-7ECD55C25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98" y="1646238"/>
            <a:ext cx="5196491" cy="4841875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2C3C334-475D-164A-834B-4464C4D4FE69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</p:spTree>
    <p:extLst>
      <p:ext uri="{BB962C8B-B14F-4D97-AF65-F5344CB8AC3E}">
        <p14:creationId xmlns:p14="http://schemas.microsoft.com/office/powerpoint/2010/main" val="53711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4A837-6D2D-4B49-8695-5E85FC65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 Cases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1C63836-D083-5648-AA22-689FF27501B2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7F219F4-7A71-5A42-8615-40BD4D6E0AE9}"/>
              </a:ext>
            </a:extLst>
          </p:cNvPr>
          <p:cNvSpPr txBox="1"/>
          <p:nvPr/>
        </p:nvSpPr>
        <p:spPr>
          <a:xfrm>
            <a:off x="9543431" y="2182197"/>
            <a:ext cx="2870200" cy="345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b="1">
                <a:solidFill>
                  <a:srgbClr val="002757"/>
                </a:solidFill>
              </a:rPr>
              <a:t>Op site aanmelden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Algemene info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Kamerverdeling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Autoverdeling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Planning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Contacten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Noodnummers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endParaRPr lang="nl-BE" sz="2000">
              <a:solidFill>
                <a:srgbClr val="0027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411442-819D-B340-9C29-6D41C54D1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6" b="2447"/>
          <a:stretch/>
        </p:blipFill>
        <p:spPr>
          <a:xfrm>
            <a:off x="1772529" y="1443146"/>
            <a:ext cx="7770902" cy="5414853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3E15F0-8574-4FD3-8B57-6105B7BA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71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C8C89-6547-4057-B42E-A16E7453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 Cases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4DED721-214C-4243-9344-882B4E7B7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778" y="1397000"/>
            <a:ext cx="7998932" cy="5461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1FE89CB-7334-664C-8F94-E78D3041B4E0}"/>
              </a:ext>
            </a:extLst>
          </p:cNvPr>
          <p:cNvSpPr txBox="1"/>
          <p:nvPr/>
        </p:nvSpPr>
        <p:spPr>
          <a:xfrm>
            <a:off x="0" y="245953"/>
            <a:ext cx="1772529" cy="15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1600"/>
              <a:t>Pieter Coenen</a:t>
            </a:r>
          </a:p>
          <a:p>
            <a:pPr>
              <a:lnSpc>
                <a:spcPct val="150000"/>
              </a:lnSpc>
            </a:pPr>
            <a:r>
              <a:rPr lang="nl-BE" sz="1600"/>
              <a:t>Sibert Schurmans</a:t>
            </a:r>
          </a:p>
          <a:p>
            <a:pPr>
              <a:lnSpc>
                <a:spcPct val="150000"/>
              </a:lnSpc>
            </a:pPr>
            <a:r>
              <a:rPr lang="nl-BE" sz="1600" b="1"/>
              <a:t>Christian Sollai</a:t>
            </a:r>
          </a:p>
          <a:p>
            <a:pPr>
              <a:lnSpc>
                <a:spcPct val="150000"/>
              </a:lnSpc>
            </a:pPr>
            <a:r>
              <a:rPr lang="nl-BE" sz="1600"/>
              <a:t>Daan Van Hirtum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5337F18-BF67-F942-9E3F-5057599667D5}"/>
              </a:ext>
            </a:extLst>
          </p:cNvPr>
          <p:cNvSpPr txBox="1"/>
          <p:nvPr/>
        </p:nvSpPr>
        <p:spPr>
          <a:xfrm>
            <a:off x="9667522" y="2182197"/>
            <a:ext cx="2870200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Op site aanmelden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 b="1">
                <a:solidFill>
                  <a:srgbClr val="002757"/>
                </a:solidFill>
              </a:rPr>
              <a:t>Voorwaarden</a:t>
            </a:r>
            <a:endParaRPr lang="nl-BE" b="1">
              <a:solidFill>
                <a:srgbClr val="002757"/>
              </a:solidFill>
            </a:endParaRP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Algemene info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Kamerverdeling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Autoverdeling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Planning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Contacten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r>
              <a:rPr lang="nl-BE" sz="2000">
                <a:solidFill>
                  <a:srgbClr val="002757"/>
                </a:solidFill>
              </a:rPr>
              <a:t>Noodnummers</a:t>
            </a:r>
          </a:p>
          <a:p>
            <a:pPr marL="352425" indent="-352425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</a:pPr>
            <a:endParaRPr lang="nl-BE" sz="2000">
              <a:solidFill>
                <a:srgbClr val="00275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9498598"/>
      </p:ext>
    </p:extLst>
  </p:cSld>
  <p:clrMapOvr>
    <a:masterClrMapping/>
  </p:clrMapOvr>
</p:sld>
</file>

<file path=ppt/theme/theme1.xml><?xml version="1.0" encoding="utf-8"?>
<a:theme xmlns:a="http://schemas.openxmlformats.org/drawingml/2006/main" name="02632_00018418_UCLL_PPT_Sjabloonv8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2_00018418_UCLL_PPT_Sjabloonv8.potx" id="{6A28758C-7AEE-4EB9-B345-31A973BF1F30}" vid="{428C328C-271A-4178-AD6C-74556DE0366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02632_00018418_UCLL_PPT_Sjabloonv8</Template>
  <TotalTime>1</TotalTime>
  <Words>1036</Words>
  <Application>Microsoft Office PowerPoint</Application>
  <PresentationFormat>Breedbeeld</PresentationFormat>
  <Paragraphs>474</Paragraphs>
  <Slides>60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60</vt:i4>
      </vt:variant>
    </vt:vector>
  </HeadingPairs>
  <TitlesOfParts>
    <vt:vector size="65" baseType="lpstr">
      <vt:lpstr>Arial</vt:lpstr>
      <vt:lpstr>Calibri</vt:lpstr>
      <vt:lpstr>Tahoma</vt:lpstr>
      <vt:lpstr>Wingdings</vt:lpstr>
      <vt:lpstr>02632_00018418_UCLL_PPT_Sjabloonv8</vt:lpstr>
      <vt:lpstr>ICT-Projects: Object Oriented Design UML</vt:lpstr>
      <vt:lpstr>Inhoudstabel</vt:lpstr>
      <vt:lpstr>Opdracht</vt:lpstr>
      <vt:lpstr>Watervalsysteem</vt:lpstr>
      <vt:lpstr>Watervalsysteem</vt:lpstr>
      <vt:lpstr>Requirements analyse: uitleg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Wireframes – Inlog</vt:lpstr>
      <vt:lpstr>Wireframes – Inlog</vt:lpstr>
      <vt:lpstr>Wireframes - Homepage</vt:lpstr>
      <vt:lpstr>Wireframes - Homepage</vt:lpstr>
      <vt:lpstr>Wireframes – Homepage (algemene afspraken)</vt:lpstr>
      <vt:lpstr>Wireframes – Homepage (algemene afspraken)</vt:lpstr>
      <vt:lpstr>Wireframes – Algemene info</vt:lpstr>
      <vt:lpstr>Wireframes – Algemene info</vt:lpstr>
      <vt:lpstr>Wireframes – Algemene info</vt:lpstr>
      <vt:lpstr>Wireframes – Hotel info </vt:lpstr>
      <vt:lpstr>Wireframes – Hotel info </vt:lpstr>
      <vt:lpstr>Wireframes – Vervoer info </vt:lpstr>
      <vt:lpstr>Wireframes – Vervoer info </vt:lpstr>
      <vt:lpstr>Wireframes – Noodnummers</vt:lpstr>
      <vt:lpstr>Wireframes – Planning</vt:lpstr>
      <vt:lpstr>Wireframes – Planning per dag</vt:lpstr>
      <vt:lpstr>Wireframes – Planning per dag</vt:lpstr>
      <vt:lpstr>Wireframes – Planning per dag</vt:lpstr>
      <vt:lpstr>Wireframes – Contact</vt:lpstr>
      <vt:lpstr>Wireframes – Contact</vt:lpstr>
      <vt:lpstr>Software development analyse: uitleg </vt:lpstr>
      <vt:lpstr>Klasse Diagram – Voorwaarden</vt:lpstr>
      <vt:lpstr>Klasse Diagram - Info</vt:lpstr>
      <vt:lpstr>Klasse Diagram - Hotels</vt:lpstr>
      <vt:lpstr>Klasse Diagram - Autos</vt:lpstr>
      <vt:lpstr>Klasse Diagram - Planning</vt:lpstr>
      <vt:lpstr>Klasse Diagram - Travellers</vt:lpstr>
      <vt:lpstr>Sequentie Diagram - Voorwaarden</vt:lpstr>
      <vt:lpstr>Sequentie Diagram - Info</vt:lpstr>
      <vt:lpstr>Sequentie Diagram - Hotels</vt:lpstr>
      <vt:lpstr>Sequentie Diagram - Autos</vt:lpstr>
      <vt:lpstr>Sequentie Diagram - Planning</vt:lpstr>
      <vt:lpstr>Sequentie Diagram - Travellers </vt:lpstr>
      <vt:lpstr>Database</vt:lpstr>
      <vt:lpstr>Code – Migrations</vt:lpstr>
      <vt:lpstr>Code – Migrations</vt:lpstr>
      <vt:lpstr>Code – Migrations </vt:lpstr>
      <vt:lpstr>Code</vt:lpstr>
      <vt:lpstr>Code</vt:lpstr>
      <vt:lpstr>Code</vt:lpstr>
      <vt:lpstr>Code</vt:lpstr>
      <vt:lpstr>Code</vt:lpstr>
      <vt:lpstr>Code</vt:lpstr>
      <vt:lpstr>PowerPoint-presentatie</vt:lpstr>
      <vt:lpstr>Besluit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ICT-Projects: Object Oriented Design UML</dc:title>
  <dc:creator>Daan Van Hirtum</dc:creator>
  <cp:lastModifiedBy>Pieter Coenen</cp:lastModifiedBy>
  <cp:revision>1</cp:revision>
  <dcterms:created xsi:type="dcterms:W3CDTF">2019-05-22T09:34:27Z</dcterms:created>
  <dcterms:modified xsi:type="dcterms:W3CDTF">2019-06-19T08:29:05Z</dcterms:modified>
</cp:coreProperties>
</file>